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9f9e37dd344bae" /><Relationship Type="http://schemas.openxmlformats.org/officeDocument/2006/relationships/extended-properties" Target="/docProps/app.xml" Id="R16a6ab8112c94a0f" /><Relationship Type="http://schemas.openxmlformats.org/officeDocument/2006/relationships/officeDocument" Target="/ppt/presentation.xml" Id="Rddd3af80859c4b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21f2cb778c49dc"/>
  </p:sldMasterIdLst>
  <p:notesMasterIdLst>
    <p:notesMasterId xmlns:r="http://schemas.openxmlformats.org/officeDocument/2006/relationships" r:id="R7f750849d34a414d"/>
  </p:notesMasterIdLst>
  <p:sldIdLst>
    <p:sldId xmlns:r="http://schemas.openxmlformats.org/officeDocument/2006/relationships" id="256" r:id="R556568952b084809"/>
    <p:sldId xmlns:r="http://schemas.openxmlformats.org/officeDocument/2006/relationships" id="257" r:id="R100c52f7580340ae"/>
    <p:sldId xmlns:r="http://schemas.openxmlformats.org/officeDocument/2006/relationships" id="258" r:id="R54920f7eeeea4d3b"/>
    <p:sldId xmlns:r="http://schemas.openxmlformats.org/officeDocument/2006/relationships" id="259" r:id="Rf755362beb544995"/>
    <p:sldId xmlns:r="http://schemas.openxmlformats.org/officeDocument/2006/relationships" id="260" r:id="R767865927ced450f"/>
    <p:sldId xmlns:r="http://schemas.openxmlformats.org/officeDocument/2006/relationships" id="261" r:id="R0fe78b4239d24c95"/>
    <p:sldId xmlns:r="http://schemas.openxmlformats.org/officeDocument/2006/relationships" id="262" r:id="R02fc8dea4d1741aa"/>
    <p:sldId xmlns:r="http://schemas.openxmlformats.org/officeDocument/2006/relationships" id="263" r:id="R9350924499d1450d"/>
    <p:sldId xmlns:r="http://schemas.openxmlformats.org/officeDocument/2006/relationships" id="264" r:id="R430601186c4d47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0c6a6e63dc4f3b" /><Relationship Type="http://schemas.openxmlformats.org/officeDocument/2006/relationships/slideMaster" Target="/ppt/slideMasters/slideMaster1.xml" Id="Raa21f2cb778c49dc" /><Relationship Type="http://schemas.openxmlformats.org/officeDocument/2006/relationships/notesMaster" Target="/ppt/notesMasters/notesMaster1.xml" Id="R7f750849d34a414d" /><Relationship Type="http://schemas.openxmlformats.org/officeDocument/2006/relationships/presProps" Target="/ppt/presProps.xml" Id="Rd8b4e63fef044707" /><Relationship Type="http://schemas.openxmlformats.org/officeDocument/2006/relationships/tableStyles" Target="/ppt/tableStyles.xml" Id="Rf76dc78d711f4b3a" /><Relationship Type="http://schemas.openxmlformats.org/officeDocument/2006/relationships/slide" Target="/ppt/slides/slide1.xml" Id="R556568952b084809" /><Relationship Type="http://schemas.openxmlformats.org/officeDocument/2006/relationships/slide" Target="/ppt/slides/slide2.xml" Id="R100c52f7580340ae" /><Relationship Type="http://schemas.openxmlformats.org/officeDocument/2006/relationships/slide" Target="/ppt/slides/slide3.xml" Id="R54920f7eeeea4d3b" /><Relationship Type="http://schemas.openxmlformats.org/officeDocument/2006/relationships/slide" Target="/ppt/slides/slide4.xml" Id="Rf755362beb544995" /><Relationship Type="http://schemas.openxmlformats.org/officeDocument/2006/relationships/slide" Target="/ppt/slides/slide5.xml" Id="R767865927ced450f" /><Relationship Type="http://schemas.openxmlformats.org/officeDocument/2006/relationships/slide" Target="/ppt/slides/slide6.xml" Id="R0fe78b4239d24c95" /><Relationship Type="http://schemas.openxmlformats.org/officeDocument/2006/relationships/slide" Target="/ppt/slides/slide7.xml" Id="R02fc8dea4d1741aa" /><Relationship Type="http://schemas.openxmlformats.org/officeDocument/2006/relationships/slide" Target="/ppt/slides/slide8.xml" Id="R9350924499d1450d" /><Relationship Type="http://schemas.openxmlformats.org/officeDocument/2006/relationships/slide" Target="/ppt/slides/slide9.xml" Id="R430601186c4d47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b484e3bc5342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LEVARYN">
      <a:dk1>
        <a:srgbClr val="080E12"/>
      </a:dk1>
      <a:lt1>
        <a:srgbClr val="F7F3EB"/>
      </a:lt1>
      <a:dk2>
        <a:srgbClr val="5E6367"/>
      </a:dk2>
      <a:lt2>
        <a:srgbClr val="BBC4CB"/>
      </a:lt2>
      <a:accent1>
        <a:srgbClr val="006CF6"/>
      </a:accent1>
      <a:accent2>
        <a:srgbClr val="080E12"/>
      </a:accent2>
      <a:accent3>
        <a:srgbClr val="F7F3EB"/>
      </a:accent3>
      <a:accent4>
        <a:srgbClr val="81B6FF"/>
      </a:accent4>
      <a:accent5>
        <a:srgbClr val="5E6367"/>
      </a:accent5>
      <a:accent6>
        <a:srgbClr val="BBC4CB"/>
      </a:accent6>
      <a:hlink>
        <a:srgbClr val="81B6FF"/>
      </a:hlink>
      <a:folHlink>
        <a:srgbClr val="81B6F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EVARY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a445654fa34cae" /><Relationship Type="http://schemas.openxmlformats.org/officeDocument/2006/relationships/notesMaster" Target="/ppt/notesMasters/notesMaster1.xml" Id="R1f264c95b33b43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80334904e24857" /><Relationship Type="http://schemas.openxmlformats.org/officeDocument/2006/relationships/notesMaster" Target="/ppt/notesMasters/notesMaster1.xml" Id="R392048ba38a446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10af90850d4ff4" /><Relationship Type="http://schemas.openxmlformats.org/officeDocument/2006/relationships/notesMaster" Target="/ppt/notesMasters/notesMaster1.xml" Id="R018241e5e0bd42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f00f789d344098" /><Relationship Type="http://schemas.openxmlformats.org/officeDocument/2006/relationships/notesMaster" Target="/ppt/notesMasters/notesMaster1.xml" Id="R425ce1c59a5042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fba37e71fa4af2" /><Relationship Type="http://schemas.openxmlformats.org/officeDocument/2006/relationships/notesMaster" Target="/ppt/notesMasters/notesMaster1.xml" Id="R0207bf8b81da4b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5563f27e1949fb" /><Relationship Type="http://schemas.openxmlformats.org/officeDocument/2006/relationships/notesMaster" Target="/ppt/notesMasters/notesMaster1.xml" Id="Rbe5883ad48d74a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a61925e080441b" /><Relationship Type="http://schemas.openxmlformats.org/officeDocument/2006/relationships/notesMaster" Target="/ppt/notesMasters/notesMaster1.xml" Id="R11ca1205cce442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4edaa80932461b" /><Relationship Type="http://schemas.openxmlformats.org/officeDocument/2006/relationships/notesMaster" Target="/ppt/notesMasters/notesMaster1.xml" Id="Ree21d3c41e334b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6544dddbf44afe" /><Relationship Type="http://schemas.openxmlformats.org/officeDocument/2006/relationships/notesMaster" Target="/ppt/notesMasters/notesMaster1.xml" Id="R5950fab8054f4b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  <a:p xmlns:a="http://schemas.openxmlformats.org/drawingml/2006/main">
            <a:r>
              <a:t>Cover artwork is an AI-generated illustrative still life. It does not depict CLEVARYN equipment, a production session, or client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  <a:p xmlns:a="http://schemas.openxmlformats.org/drawingml/2006/main">
            <a:r>
              <a:t>Brand artwork source: /Users/austin/Documents/ChatGPT/Clevaryn/public/offering-art/attention.jpg. Illustrative brand artwork, not client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  <a:p xmlns:a="http://schemas.openxmlformats.org/drawingml/2006/main">
            <a:r>
              <a:t>Engagement options are scope examples. We confirm deliverables and cadence in your proposal.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  <a:p xmlns:a="http://schemas.openxmlformats.org/drawingml/2006/main">
            <a:r>
              <a:t>Production dates and turnaround depend on the agreed scope and schedule.</a:t>
            </a:r>
          </a:p>
          <a:p xmlns:a="http://schemas.openxmlformats.org/drawingml/2006/main">
            <a:r>
              <a:t>No live calendar or open production dates were provided. Availability is subject to inquiry and confirmation.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  <a:p xmlns:a="http://schemas.openxmlformats.org/drawingml/2006/main">
            <a:r>
              <a:t>Pricing follows the agreed scope. We do not list fixed packages or rates here.</a:t>
            </a:r>
          </a:p>
          <a:p xmlns:a="http://schemas.openxmlformats.org/drawingml/2006/main">
            <a:r>
              <a:t>The local content offering uses pricingMode: custom. This deck does not represent a fixed price or binding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CLEVARYN content creation pitch deck.</a:t>
            </a:r>
          </a:p>
          <a:p xmlns:a="http://schemas.openxmlformats.org/drawingml/2006/main">
            <a:r>
              <a:t>Source: https://clevaryn.com/content</a:t>
            </a:r>
          </a:p>
          <a:p xmlns:a="http://schemas.openxmlformats.org/drawingml/2006/main">
            <a:r>
              <a:t>Local source: /Users/austin/Documents/ChatGPT/Clevaryn/app/phase-one-config.ts, content offering.</a:t>
            </a:r>
          </a:p>
          <a:p xmlns:a="http://schemas.openxmlformats.org/drawingml/2006/main">
            <a:r>
              <a:t>Source lists Content Production as available with custom pricing. Formats include founder and Q&amp;A content, short-form video, podcast production, testimonials, brand video, photography, paid creative, and content strategy.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ab71b7915848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cef55c54c3471f" /><Relationship Type="http://schemas.openxmlformats.org/officeDocument/2006/relationships/slideLayout" Target="/ppt/slideLayouts/slideLayout1.xml" Id="R734ee7e1193342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4ee7e1193342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LEVARYN">
      <a:dk1>
        <a:srgbClr val="080E12"/>
      </a:dk1>
      <a:lt1>
        <a:srgbClr val="F7F3EB"/>
      </a:lt1>
      <a:dk2>
        <a:srgbClr val="5E6367"/>
      </a:dk2>
      <a:lt2>
        <a:srgbClr val="BBC4CB"/>
      </a:lt2>
      <a:accent1>
        <a:srgbClr val="006CF6"/>
      </a:accent1>
      <a:accent2>
        <a:srgbClr val="080E12"/>
      </a:accent2>
      <a:accent3>
        <a:srgbClr val="F7F3EB"/>
      </a:accent3>
      <a:accent4>
        <a:srgbClr val="81B6FF"/>
      </a:accent4>
      <a:accent5>
        <a:srgbClr val="5E6367"/>
      </a:accent5>
      <a:accent6>
        <a:srgbClr val="BBC4CB"/>
      </a:accent6>
      <a:hlink>
        <a:srgbClr val="81B6FF"/>
      </a:hlink>
      <a:folHlink>
        <a:srgbClr val="81B6F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EVARY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4f1306a964eb0" /><Relationship Type="http://schemas.openxmlformats.org/officeDocument/2006/relationships/image" Target="/ppt/media/image.png" Id="R51b7b5464aa74873" /><Relationship Type="http://schemas.openxmlformats.org/officeDocument/2006/relationships/notesSlide" Target="/ppt/notesSlides/notesSlide1.xml" Id="R80caed0ef53044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56d49703a24690" /><Relationship Type="http://schemas.openxmlformats.org/officeDocument/2006/relationships/image" Target="/ppt/media/image.jpeg" Id="R01ba8085533447ab" /><Relationship Type="http://schemas.openxmlformats.org/officeDocument/2006/relationships/notesSlide" Target="/ppt/notesSlides/notesSlide2.xml" Id="R2fa96689a3f643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7e42a82c75460a" /><Relationship Type="http://schemas.openxmlformats.org/officeDocument/2006/relationships/notesSlide" Target="/ppt/notesSlides/notesSlide3.xml" Id="R8e2187640ff04e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a34aabd364671" /><Relationship Type="http://schemas.openxmlformats.org/officeDocument/2006/relationships/notesSlide" Target="/ppt/notesSlides/notesSlide4.xml" Id="R2831a00d2b1142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19cad85b794a4e" /><Relationship Type="http://schemas.openxmlformats.org/officeDocument/2006/relationships/notesSlide" Target="/ppt/notesSlides/notesSlide5.xml" Id="R2d5bc43f2ec444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ca4c7d6bd48dc" /><Relationship Type="http://schemas.openxmlformats.org/officeDocument/2006/relationships/notesSlide" Target="/ppt/notesSlides/notesSlide6.xml" Id="R32032509eb3a45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d6d8ccd2f04419" /><Relationship Type="http://schemas.openxmlformats.org/officeDocument/2006/relationships/notesSlide" Target="/ppt/notesSlides/notesSlide7.xml" Id="R60457633ee474e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d6fd51c114d36" /><Relationship Type="http://schemas.openxmlformats.org/officeDocument/2006/relationships/notesSlide" Target="/ppt/notesSlides/notesSlide8.xml" Id="R62ca28b22cdd43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5eb6c3ceea4db6" /><Relationship Type="http://schemas.openxmlformats.org/officeDocument/2006/relationships/hyperlink" Target="https://clevaryn.com/contact" TargetMode="External" Id="R00a73a621da646cb" /><Relationship Type="http://schemas.openxmlformats.org/officeDocument/2006/relationships/hyperlink" Target="mailto:hello@clevaryn.com" TargetMode="External" Id="Rc93bb120db2e4315" /><Relationship Type="http://schemas.openxmlformats.org/officeDocument/2006/relationships/hyperlink" Target="https://clevaryn.com/contact" TargetMode="External" Id="Rfe32b4f2f683480e" /><Relationship Type="http://schemas.openxmlformats.org/officeDocument/2006/relationships/notesSlide" Target="/ppt/notesSlides/notesSlide9.xml" Id="R2c0e3228049742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E070DF6E-A0D0-4087-A0A9-FF0D36B3C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0CEA334F-7174-40A7-9E58-D5F97C70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E6367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5E6367"/>
                </a:solidFill>
                <a:latin typeface="PT Mono"/>
                <a:ea typeface="PT Mono"/>
                <a:cs typeface="PT Mono"/>
              </a:rPr>
              <a:t>01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7b5464aa74873"/>
          <a:srcRect xmlns:a="http://schemas.openxmlformats.org/drawingml/2006/main" l="1852" t="0" r="18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546B5D1-AFD2-49A0-A4BB-3BC05AD6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28775"/>
            <a:ext cx="6572250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6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Content</a:t>
            </a:r>
          </a:p>
          <a:p xmlns:a="http://schemas.openxmlformats.org/drawingml/2006/main">
            <a:pPr algn="l">
              <a:defRPr sz="66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6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creation</a:t>
            </a:r>
          </a:p>
        </p:txBody>
      </p:sp>
      <p:sp>
        <p:nvSpPr>
          <p:cNvPr id="5" name="cover-lead">
            <a:extLst xmlns:a="http://schemas.openxmlformats.org/drawingml/2006/main">
              <a:ext uri="{FF2B5EF4-FFF2-40B4-BE49-F238E27FC236}">
                <a16:creationId xmlns:a16="http://schemas.microsoft.com/office/drawing/2014/main" id="{876CEAAA-5ADF-4BAF-8A1B-DFE2F6B4E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58578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Original content for your next stage of growth.</a:t>
            </a:r>
          </a:p>
        </p:txBody>
      </p:sp>
      <p:sp>
        <p:nvSpPr>
          <p:cNvPr id="6" name="cover-body">
            <a:extLst xmlns:a="http://schemas.openxmlformats.org/drawingml/2006/main">
              <a:ext uri="{FF2B5EF4-FFF2-40B4-BE49-F238E27FC236}">
                <a16:creationId xmlns:a16="http://schemas.microsoft.com/office/drawing/2014/main" id="{5C88DBCC-2AC8-4678-A6F9-95EF9D34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5524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A focused production session. Useful media across your business.</a:t>
            </a:r>
          </a:p>
        </p:txBody>
      </p:sp>
      <p:sp>
        <p:nvSpPr>
          <p:cNvPr id="7" name="cover-url">
            <a:extLst xmlns:a="http://schemas.openxmlformats.org/drawingml/2006/main">
              <a:ext uri="{FF2B5EF4-FFF2-40B4-BE49-F238E27FC236}">
                <a16:creationId xmlns:a16="http://schemas.microsoft.com/office/drawing/2014/main" id="{8CAD024F-6B7A-4EE0-82DF-544E50F6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571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clevaryn.com/content</a:t>
            </a:r>
          </a:p>
        </p:txBody>
      </p:sp>
    </p:spTree>
    <p:extLst>
      <p:ext uri="{BB962C8B-B14F-4D97-AF65-F5344CB8AC3E}">
        <p14:creationId xmlns:p14="http://schemas.microsoft.com/office/powerpoint/2010/main" val="17662932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DAFDD1C7-0D1C-4B0F-8A82-F855F161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C50BFAF3-F1C0-42E8-88CA-76375B23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E6367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5E6367"/>
                </a:solidFill>
                <a:latin typeface="PT Mono"/>
                <a:ea typeface="PT Mono"/>
                <a:cs typeface="PT Mono"/>
              </a:rPr>
              <a:t>02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88686263-97FD-46BB-AF58-2B4A51C3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THE OPPORTUNITY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449AF81-9A8E-45DC-AA7D-C6CB2624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Your best work deserves to be seen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3C08E458-9D70-4597-BEC0-969B1AF6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58483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People want to understand who you are, how you work, and why they should choose you.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ba8085533447ab"/>
          <a:stretch xmlns:a="http://schemas.openxmlformats.org/drawingml/2006/main"/>
        </p:blipFill>
        <p:spPr>
          <a:xfrm xmlns:a="http://schemas.openxmlformats.org/drawingml/2006/main">
            <a:off x="7191375" y="866775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7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9F026A6C-75FB-4F70-9B55-8038A782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4480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Show the people</a:t>
            </a:r>
          </a:p>
        </p:txBody>
      </p:sp>
      <p:sp>
        <p:nvSpPr>
          <p:cNvPr id="8" name="item-0-body">
            <a:extLst xmlns:a="http://schemas.openxmlformats.org/drawingml/2006/main">
              <a:ext uri="{FF2B5EF4-FFF2-40B4-BE49-F238E27FC236}">
                <a16:creationId xmlns:a16="http://schemas.microsoft.com/office/drawing/2014/main" id="{AE3D21F1-4DF6-415A-B2B6-651B1D5F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23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Put a face and a voice behind your business.</a:t>
            </a:r>
          </a:p>
        </p:txBody>
      </p:sp>
      <p:sp>
        <p:nvSpPr>
          <p:cNvPr id="9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4CCB8233-FA59-4F07-A830-876B72A0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4480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Explain the work</a:t>
            </a:r>
          </a:p>
        </p:txBody>
      </p:sp>
      <p:sp>
        <p:nvSpPr>
          <p:cNvPr id="10" name="item-1-body">
            <a:extLst xmlns:a="http://schemas.openxmlformats.org/drawingml/2006/main">
              <a:ext uri="{FF2B5EF4-FFF2-40B4-BE49-F238E27FC236}">
                <a16:creationId xmlns:a16="http://schemas.microsoft.com/office/drawing/2014/main" id="{5006A3C1-57B3-42FA-A136-3E5FD2BD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000625"/>
            <a:ext cx="323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Answer the questions customers ask before they buy.</a:t>
            </a:r>
          </a:p>
        </p:txBody>
      </p:sp>
      <p:sp>
        <p:nvSpPr>
          <p:cNvPr id="11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0348CDC7-CB37-49A5-A932-D5660EAB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4480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Make the proof visible</a:t>
            </a:r>
          </a:p>
        </p:txBody>
      </p:sp>
      <p:sp>
        <p:nvSpPr>
          <p:cNvPr id="12" name="item-2-body">
            <a:extLst xmlns:a="http://schemas.openxmlformats.org/drawingml/2006/main">
              <a:ext uri="{FF2B5EF4-FFF2-40B4-BE49-F238E27FC236}">
                <a16:creationId xmlns:a16="http://schemas.microsoft.com/office/drawing/2014/main" id="{12B36BAF-CF6D-4819-B408-AA411BFF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00625"/>
            <a:ext cx="323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Share real processes, products, and customer stories.</a:t>
            </a:r>
          </a:p>
        </p:txBody>
      </p:sp>
    </p:spTree>
    <p:extLst>
      <p:ext uri="{BB962C8B-B14F-4D97-AF65-F5344CB8AC3E}">
        <p14:creationId xmlns:p14="http://schemas.microsoft.com/office/powerpoint/2010/main" val="10719075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E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F3ADFD7A-B855-4DD9-9124-DE37C52E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A49DA7A8-7B70-4D74-BBED-C9B0E381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7F3EB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F7F3EB"/>
                </a:solidFill>
                <a:latin typeface="PT Mono"/>
                <a:ea typeface="PT Mono"/>
                <a:cs typeface="PT Mono"/>
              </a:rPr>
              <a:t>03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93B2C266-E0F1-43F2-B978-FF25DE3E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81B6FF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81B6FF"/>
                </a:solidFill>
                <a:latin typeface="PT Mono"/>
                <a:ea typeface="PT Mono"/>
                <a:cs typeface="PT Mono"/>
              </a:rPr>
              <a:t>WHAT WE CREATE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4E12F02-7E43-43E0-9990-08EBBDC8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1000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Content built around your business</a:t>
            </a:r>
          </a:p>
        </p:txBody>
      </p:sp>
      <p:sp>
        <p:nvSpPr>
          <p:cNvPr id="5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43941DFB-E787-4ABA-805F-94085F61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048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Video</a:t>
            </a:r>
          </a:p>
        </p:txBody>
      </p:sp>
      <p:sp>
        <p:nvSpPr>
          <p:cNvPr id="6" name="item-0-body">
            <a:extLst xmlns:a="http://schemas.openxmlformats.org/drawingml/2006/main">
              <a:ext uri="{FF2B5EF4-FFF2-40B4-BE49-F238E27FC236}">
                <a16:creationId xmlns:a16="http://schemas.microsoft.com/office/drawing/2014/main" id="{2637F8F2-6A83-4D8A-9F26-6F3B2E91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48291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Founder interviews and Q&amp;A, short-form clips, brand video, and testimonials.</a:t>
            </a:r>
          </a:p>
        </p:txBody>
      </p:sp>
      <p:sp>
        <p:nvSpPr>
          <p:cNvPr id="7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1C5BF4C8-B841-4767-A352-E49062F2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028950"/>
            <a:ext cx="5048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Photography</a:t>
            </a:r>
          </a:p>
        </p:txBody>
      </p:sp>
      <p:sp>
        <p:nvSpPr>
          <p:cNvPr id="8" name="item-1-body">
            <a:extLst xmlns:a="http://schemas.openxmlformats.org/drawingml/2006/main">
              <a:ext uri="{FF2B5EF4-FFF2-40B4-BE49-F238E27FC236}">
                <a16:creationId xmlns:a16="http://schemas.microsoft.com/office/drawing/2014/main" id="{3F0DA448-FC11-49C3-A46E-934EA51C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90925"/>
            <a:ext cx="48291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Original images for your website, campaigns, and social channels.</a:t>
            </a:r>
          </a:p>
        </p:txBody>
      </p:sp>
      <p:sp>
        <p:nvSpPr>
          <p:cNvPr id="9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52595CFC-DC2C-4716-909B-47DB67D5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5048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Podcasts</a:t>
            </a:r>
          </a:p>
        </p:txBody>
      </p:sp>
      <p:sp>
        <p:nvSpPr>
          <p:cNvPr id="10" name="item-2-body">
            <a:extLst xmlns:a="http://schemas.openxmlformats.org/drawingml/2006/main">
              <a:ext uri="{FF2B5EF4-FFF2-40B4-BE49-F238E27FC236}">
                <a16:creationId xmlns:a16="http://schemas.microsoft.com/office/drawing/2014/main" id="{61483E5B-9D58-41F1-9FD3-99DC9981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0175"/>
            <a:ext cx="48291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Podcast production with supporting clips for distribution.</a:t>
            </a:r>
          </a:p>
        </p:txBody>
      </p:sp>
      <p:sp>
        <p:nvSpPr>
          <p:cNvPr id="11" name="item-3-title">
            <a:extLst xmlns:a="http://schemas.openxmlformats.org/drawingml/2006/main">
              <a:ext uri="{FF2B5EF4-FFF2-40B4-BE49-F238E27FC236}">
                <a16:creationId xmlns:a16="http://schemas.microsoft.com/office/drawing/2014/main" id="{CB63E59C-27E3-406F-90B2-2A9EA150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648200"/>
            <a:ext cx="5048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Strategy and creative</a:t>
            </a:r>
          </a:p>
        </p:txBody>
      </p:sp>
      <p:sp>
        <p:nvSpPr>
          <p:cNvPr id="12" name="item-3-body">
            <a:extLst xmlns:a="http://schemas.openxmlformats.org/drawingml/2006/main">
              <a:ext uri="{FF2B5EF4-FFF2-40B4-BE49-F238E27FC236}">
                <a16:creationId xmlns:a16="http://schemas.microsoft.com/office/drawing/2014/main" id="{95833D35-BCA4-4E72-A118-1F2973FD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210175"/>
            <a:ext cx="48291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Content planning and paid creative tied to your business priorities.</a:t>
            </a:r>
          </a:p>
        </p:txBody>
      </p:sp>
    </p:spTree>
    <p:extLst>
      <p:ext uri="{BB962C8B-B14F-4D97-AF65-F5344CB8AC3E}">
        <p14:creationId xmlns:p14="http://schemas.microsoft.com/office/powerpoint/2010/main" val="20506158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rand">
            <a:extLst xmlns:a="http://schemas.openxmlformats.org/drawingml/2006/main">
              <a:ext uri="{FF2B5EF4-FFF2-40B4-BE49-F238E27FC236}">
                <a16:creationId xmlns:a16="http://schemas.microsoft.com/office/drawing/2014/main" id="{A7E6172C-A15F-46A0-9DB4-84E8091A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A39097DB-9F15-4B1F-874B-16D1DAEB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E6367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5E6367"/>
                </a:solidFill>
                <a:latin typeface="PT Mono"/>
                <a:ea typeface="PT Mono"/>
                <a:cs typeface="PT Mono"/>
              </a:rPr>
              <a:t>04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F675FE18-3CFD-4B58-8EBB-3FE29075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WHERE IT WORKS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29798FF-5C4A-4E67-AD28-F7BF2A860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10287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1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One session. More useful content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39DE5E64-CDD5-434B-B56F-91D41CD3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2870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Plan the story once, then prepare the right version for each destination.</a:t>
            </a:r>
          </a:p>
        </p:txBody>
      </p:sp>
      <p:sp>
        <p:nvSpPr>
          <p:cNvPr id="6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CB53BB38-5C5C-4212-A312-BAB0399D7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5238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Website</a:t>
            </a:r>
          </a:p>
        </p:txBody>
      </p:sp>
      <p:sp>
        <p:nvSpPr>
          <p:cNvPr id="7" name="item-0-body">
            <a:extLst xmlns:a="http://schemas.openxmlformats.org/drawingml/2006/main">
              <a:ext uri="{FF2B5EF4-FFF2-40B4-BE49-F238E27FC236}">
                <a16:creationId xmlns:a16="http://schemas.microsoft.com/office/drawing/2014/main" id="{E3B4715D-B12F-474C-BB98-599BF5DA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5275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Brand video, photography, and customer proof.</a:t>
            </a:r>
          </a:p>
        </p:txBody>
      </p:sp>
      <p:sp>
        <p:nvSpPr>
          <p:cNvPr id="8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25037C72-794A-454F-931A-4B1520E1F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90925"/>
            <a:ext cx="5238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Social and YouTube</a:t>
            </a:r>
          </a:p>
        </p:txBody>
      </p:sp>
      <p:sp>
        <p:nvSpPr>
          <p:cNvPr id="9" name="item-1-body">
            <a:extLst xmlns:a="http://schemas.openxmlformats.org/drawingml/2006/main">
              <a:ext uri="{FF2B5EF4-FFF2-40B4-BE49-F238E27FC236}">
                <a16:creationId xmlns:a16="http://schemas.microsoft.com/office/drawing/2014/main" id="{026F14F8-6FFD-4210-83B3-A735D0B5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05275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Short clips, Q&amp;A, and longer conversations.</a:t>
            </a:r>
          </a:p>
        </p:txBody>
      </p:sp>
      <p:sp>
        <p:nvSpPr>
          <p:cNvPr id="10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FFD6DA40-8DD5-4458-B52A-BD8B45AB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5238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Campaigns and email</a:t>
            </a:r>
          </a:p>
        </p:txBody>
      </p:sp>
      <p:sp>
        <p:nvSpPr>
          <p:cNvPr id="11" name="item-2-body">
            <a:extLst xmlns:a="http://schemas.openxmlformats.org/drawingml/2006/main">
              <a:ext uri="{FF2B5EF4-FFF2-40B4-BE49-F238E27FC236}">
                <a16:creationId xmlns:a16="http://schemas.microsoft.com/office/drawing/2014/main" id="{3D678EC5-5C20-42FD-A43F-D7AD0442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Creative that supports the next customer action.</a:t>
            </a:r>
          </a:p>
        </p:txBody>
      </p:sp>
      <p:sp>
        <p:nvSpPr>
          <p:cNvPr id="12" name="item-3-title">
            <a:extLst xmlns:a="http://schemas.openxmlformats.org/drawingml/2006/main">
              <a:ext uri="{FF2B5EF4-FFF2-40B4-BE49-F238E27FC236}">
                <a16:creationId xmlns:a16="http://schemas.microsoft.com/office/drawing/2014/main" id="{742C0D1A-D199-4B0B-93A1-386C24A0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057775"/>
            <a:ext cx="5238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Sales conversations</a:t>
            </a:r>
          </a:p>
        </p:txBody>
      </p:sp>
      <p:sp>
        <p:nvSpPr>
          <p:cNvPr id="13" name="item-3-body">
            <a:extLst xmlns:a="http://schemas.openxmlformats.org/drawingml/2006/main">
              <a:ext uri="{FF2B5EF4-FFF2-40B4-BE49-F238E27FC236}">
                <a16:creationId xmlns:a16="http://schemas.microsoft.com/office/drawing/2014/main" id="{4365D1B3-0D15-4F45-9C6F-1D1ED360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572125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Clear answers and evidence your team can share.</a:t>
            </a:r>
          </a:p>
        </p:txBody>
      </p:sp>
    </p:spTree>
    <p:extLst>
      <p:ext uri="{BB962C8B-B14F-4D97-AF65-F5344CB8AC3E}">
        <p14:creationId xmlns:p14="http://schemas.microsoft.com/office/powerpoint/2010/main" val="3732466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rand">
            <a:extLst xmlns:a="http://schemas.openxmlformats.org/drawingml/2006/main">
              <a:ext uri="{FF2B5EF4-FFF2-40B4-BE49-F238E27FC236}">
                <a16:creationId xmlns:a16="http://schemas.microsoft.com/office/drawing/2014/main" id="{B20DBD47-B835-42D2-960E-FBAB7859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266F6B30-970B-4C5C-96DC-444D070D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E6367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5E6367"/>
                </a:solidFill>
                <a:latin typeface="PT Mono"/>
                <a:ea typeface="PT Mono"/>
                <a:cs typeface="PT Mono"/>
              </a:rPr>
              <a:t>05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7464FCCC-F70F-4A92-B364-A0EF9A88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THE PROCESS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481D242-1455-41D4-A26C-7DC2D867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A clear path from brief to delivery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AF581452-4B88-4FC0-9987-BDE3039B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5400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01</a:t>
            </a:r>
          </a:p>
        </p:txBody>
      </p:sp>
      <p:sp>
        <p:nvSpPr>
          <p:cNvPr id="6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02F78518-94B8-4C04-83FA-A45D9D7F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34766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Plan</a:t>
            </a:r>
          </a:p>
        </p:txBody>
      </p:sp>
      <p:sp>
        <p:nvSpPr>
          <p:cNvPr id="7" name="item-0-body">
            <a:extLst xmlns:a="http://schemas.openxmlformats.org/drawingml/2006/main">
              <a:ext uri="{FF2B5EF4-FFF2-40B4-BE49-F238E27FC236}">
                <a16:creationId xmlns:a16="http://schemas.microsoft.com/office/drawing/2014/main" id="{CC8BDD0B-E485-4132-ADFA-B7678E0C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32766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Choose the objective, audience, stories, and formats. Agree on the scope before production.</a:t>
            </a:r>
          </a:p>
        </p:txBody>
      </p:sp>
      <p:sp>
        <p:nvSpPr>
          <p:cNvPr id="8" name="number-1">
            <a:extLst xmlns:a="http://schemas.openxmlformats.org/drawingml/2006/main">
              <a:ext uri="{FF2B5EF4-FFF2-40B4-BE49-F238E27FC236}">
                <a16:creationId xmlns:a16="http://schemas.microsoft.com/office/drawing/2014/main" id="{1480020D-3595-4187-9EB9-10B9D45C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895600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5400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02</a:t>
            </a:r>
          </a:p>
        </p:txBody>
      </p:sp>
      <p:sp>
        <p:nvSpPr>
          <p:cNvPr id="9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B4654484-571C-453C-BCA7-E812360F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095750"/>
            <a:ext cx="34766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Capture</a:t>
            </a:r>
          </a:p>
        </p:txBody>
      </p:sp>
      <p:sp>
        <p:nvSpPr>
          <p:cNvPr id="10" name="item-1-body">
            <a:extLst xmlns:a="http://schemas.openxmlformats.org/drawingml/2006/main">
              <a:ext uri="{FF2B5EF4-FFF2-40B4-BE49-F238E27FC236}">
                <a16:creationId xmlns:a16="http://schemas.microsoft.com/office/drawing/2014/main" id="{5B5B7DE4-0FF9-4D4E-ADAB-A0321EC3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10150"/>
            <a:ext cx="32766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Record the people, process, products, and customer evidence you can truthfully show.</a:t>
            </a:r>
          </a:p>
        </p:txBody>
      </p:sp>
      <p:sp>
        <p:nvSpPr>
          <p:cNvPr id="11" name="number-2">
            <a:extLst xmlns:a="http://schemas.openxmlformats.org/drawingml/2006/main">
              <a:ext uri="{FF2B5EF4-FFF2-40B4-BE49-F238E27FC236}">
                <a16:creationId xmlns:a16="http://schemas.microsoft.com/office/drawing/2014/main" id="{DF6A1119-4C54-4FA7-89BD-69CB791C0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95600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5400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03</a:t>
            </a:r>
          </a:p>
        </p:txBody>
      </p:sp>
      <p:sp>
        <p:nvSpPr>
          <p:cNvPr id="12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42753E23-E276-4DA6-9F30-3290ED66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095750"/>
            <a:ext cx="34766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Prepare and deliver</a:t>
            </a:r>
          </a:p>
        </p:txBody>
      </p:sp>
      <p:sp>
        <p:nvSpPr>
          <p:cNvPr id="13" name="item-2-body">
            <a:extLst xmlns:a="http://schemas.openxmlformats.org/drawingml/2006/main">
              <a:ext uri="{FF2B5EF4-FFF2-40B4-BE49-F238E27FC236}">
                <a16:creationId xmlns:a16="http://schemas.microsoft.com/office/drawing/2014/main" id="{AF022633-C0F0-4055-A246-0029D2D4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010150"/>
            <a:ext cx="32766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Edit the agreed assets and prepare them for the channels in your project scope.</a:t>
            </a:r>
          </a:p>
        </p:txBody>
      </p:sp>
    </p:spTree>
    <p:extLst>
      <p:ext uri="{BB962C8B-B14F-4D97-AF65-F5344CB8AC3E}">
        <p14:creationId xmlns:p14="http://schemas.microsoft.com/office/powerpoint/2010/main" val="8234428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E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A6D06FAB-2120-48FB-9E57-FB829571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7A67D19E-53B2-40A0-8E78-00E2AB75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7F3EB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F7F3EB"/>
                </a:solidFill>
                <a:latin typeface="PT Mono"/>
                <a:ea typeface="PT Mono"/>
                <a:cs typeface="PT Mono"/>
              </a:rPr>
              <a:t>06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7FB65BD4-3315-4D7E-90F3-0404446C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81B6FF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81B6FF"/>
                </a:solidFill>
                <a:latin typeface="PT Mono"/>
                <a:ea typeface="PT Mono"/>
                <a:cs typeface="PT Mono"/>
              </a:rPr>
              <a:t>WAYS TO WORK TOGETHER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C1DFE23-DAC8-4AA5-B1BD-2B1E05D8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6477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A project that fits your priorities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A9FF90F8-533F-49DF-A7ED-4A80BB6F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1600200"/>
            <a:ext cx="34861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We shape the engagement around the work you need.</a:t>
            </a:r>
          </a:p>
        </p:txBody>
      </p:sp>
      <p:sp>
        <p:nvSpPr>
          <p:cNvPr id="6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E9BB0584-4ECA-46BA-8A50-42810FBD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Focused content session</a:t>
            </a:r>
          </a:p>
        </p:txBody>
      </p:sp>
      <p:sp>
        <p:nvSpPr>
          <p:cNvPr id="7" name="item-0-body">
            <a:extLst xmlns:a="http://schemas.openxmlformats.org/drawingml/2006/main">
              <a:ext uri="{FF2B5EF4-FFF2-40B4-BE49-F238E27FC236}">
                <a16:creationId xmlns:a16="http://schemas.microsoft.com/office/drawing/2014/main" id="{555D2801-EEE9-471E-A1CD-9249CF65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219450"/>
            <a:ext cx="63627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A defined story and a useful set of assets for an immediate need.</a:t>
            </a:r>
          </a:p>
        </p:txBody>
      </p:sp>
      <p:sp>
        <p:nvSpPr>
          <p:cNvPr id="8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8E633B8C-49A1-4865-9656-30903E75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86225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Launch or campaign</a:t>
            </a:r>
          </a:p>
        </p:txBody>
      </p:sp>
      <p:sp>
        <p:nvSpPr>
          <p:cNvPr id="9" name="item-1-body">
            <a:extLst xmlns:a="http://schemas.openxmlformats.org/drawingml/2006/main">
              <a:ext uri="{FF2B5EF4-FFF2-40B4-BE49-F238E27FC236}">
                <a16:creationId xmlns:a16="http://schemas.microsoft.com/office/drawing/2014/main" id="{5B1B35CB-3340-49B2-9B7F-79D7B8D31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086225"/>
            <a:ext cx="63627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Content organized around a new offer, product, or business moment.</a:t>
            </a:r>
          </a:p>
        </p:txBody>
      </p:sp>
      <p:sp>
        <p:nvSpPr>
          <p:cNvPr id="10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EBDF02D8-EF6F-42EF-8E15-17EE8D1C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4286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rPr>
              <a:t>Ongoing content</a:t>
            </a:r>
          </a:p>
        </p:txBody>
      </p:sp>
      <p:sp>
        <p:nvSpPr>
          <p:cNvPr id="11" name="item-2-body">
            <a:extLst xmlns:a="http://schemas.openxmlformats.org/drawingml/2006/main">
              <a:ext uri="{FF2B5EF4-FFF2-40B4-BE49-F238E27FC236}">
                <a16:creationId xmlns:a16="http://schemas.microsoft.com/office/drawing/2014/main" id="{6D088771-4634-41C2-BCBE-6FFF7BAF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953000"/>
            <a:ext cx="63627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Discuss a recurring production rhythm for a consistent presence.</a:t>
            </a:r>
          </a:p>
        </p:txBody>
      </p:sp>
      <p:sp>
        <p:nvSpPr>
          <p:cNvPr id="12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695177BA-F24E-4DE9-9E28-F6D9B403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00775"/>
            <a:ext cx="10839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BC4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BBC4CB"/>
                </a:solidFill>
                <a:latin typeface="Helvetica Neue"/>
                <a:ea typeface="Helvetica Neue"/>
                <a:cs typeface="Helvetica Neue"/>
              </a:rPr>
              <a:t>Engagement options are scope examples. We confirm deliverables and cadence in your proposal.</a:t>
            </a:r>
          </a:p>
        </p:txBody>
      </p:sp>
    </p:spTree>
    <p:extLst>
      <p:ext uri="{BB962C8B-B14F-4D97-AF65-F5344CB8AC3E}">
        <p14:creationId xmlns:p14="http://schemas.microsoft.com/office/powerpoint/2010/main" val="3704157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5355FA32-B533-423E-8E6D-9818B886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F7598EEA-C1CC-4D82-AE85-8F91D45C2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E6367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5E6367"/>
                </a:solidFill>
                <a:latin typeface="PT Mono"/>
                <a:ea typeface="PT Mono"/>
                <a:cs typeface="PT Mono"/>
              </a:rPr>
              <a:t>07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E1DD1D4D-7283-44E6-9EE4-0A5E7CF3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AVAILABILITY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FA4E1FA-9CF9-428C-9D3C-6C12B5C8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66198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Let’s find the right production window</a:t>
            </a:r>
          </a:p>
        </p:txBody>
      </p:sp>
      <p:sp>
        <p:nvSpPr>
          <p:cNvPr id="5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1B372BAB-34AD-47C3-BCE9-90E73F730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1743075"/>
            <a:ext cx="34861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Content projects are available by inquiry.</a:t>
            </a:r>
          </a:p>
        </p:txBody>
      </p:sp>
      <p:sp>
        <p:nvSpPr>
          <p:cNvPr id="6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562C247E-83B7-4F85-8B7C-908B29F0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3905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Share your timing</a:t>
            </a:r>
          </a:p>
        </p:txBody>
      </p:sp>
      <p:sp>
        <p:nvSpPr>
          <p:cNvPr id="7" name="item-0-body">
            <a:extLst xmlns:a="http://schemas.openxmlformats.org/drawingml/2006/main">
              <a:ext uri="{FF2B5EF4-FFF2-40B4-BE49-F238E27FC236}">
                <a16:creationId xmlns:a16="http://schemas.microsoft.com/office/drawing/2014/main" id="{20E2BD94-4135-434A-B206-69B1D851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438525"/>
            <a:ext cx="6762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Tell us your preferred dates, location, and any launch deadline.</a:t>
            </a:r>
          </a:p>
        </p:txBody>
      </p:sp>
      <p:sp>
        <p:nvSpPr>
          <p:cNvPr id="8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67D6E387-743D-4353-9356-43DEEDA0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76725"/>
            <a:ext cx="3905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Confirm the scope</a:t>
            </a:r>
          </a:p>
        </p:txBody>
      </p:sp>
      <p:sp>
        <p:nvSpPr>
          <p:cNvPr id="9" name="item-1-body">
            <a:extLst xmlns:a="http://schemas.openxmlformats.org/drawingml/2006/main">
              <a:ext uri="{FF2B5EF4-FFF2-40B4-BE49-F238E27FC236}">
                <a16:creationId xmlns:a16="http://schemas.microsoft.com/office/drawing/2014/main" id="{9FD80FB6-1FAC-4BFC-8CFB-F32A248D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276725"/>
            <a:ext cx="6762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We review formats, production needs, and the delivery schedule with you.</a:t>
            </a:r>
          </a:p>
        </p:txBody>
      </p:sp>
      <p:sp>
        <p:nvSpPr>
          <p:cNvPr id="10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A5EC76C3-059E-4E20-B58D-593B9DE1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3905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Reserve the work</a:t>
            </a:r>
          </a:p>
        </p:txBody>
      </p:sp>
      <p:sp>
        <p:nvSpPr>
          <p:cNvPr id="11" name="item-2-body">
            <a:extLst xmlns:a="http://schemas.openxmlformats.org/drawingml/2006/main">
              <a:ext uri="{FF2B5EF4-FFF2-40B4-BE49-F238E27FC236}">
                <a16:creationId xmlns:a16="http://schemas.microsoft.com/office/drawing/2014/main" id="{2B0C1C87-7097-47F9-9317-EF8BD917D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5114925"/>
            <a:ext cx="6762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We confirm availability and project terms before booking.</a:t>
            </a:r>
          </a:p>
        </p:txBody>
      </p:sp>
      <p:sp>
        <p:nvSpPr>
          <p:cNvPr id="12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73A75482-831D-44FC-831F-EFDE816E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00775"/>
            <a:ext cx="108394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Production dates and turnaround depend on the agreed scope and schedule.</a:t>
            </a:r>
          </a:p>
        </p:txBody>
      </p:sp>
    </p:spTree>
    <p:extLst>
      <p:ext uri="{BB962C8B-B14F-4D97-AF65-F5344CB8AC3E}">
        <p14:creationId xmlns:p14="http://schemas.microsoft.com/office/powerpoint/2010/main" val="18335553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A4AC4DC6-620A-40AE-839C-5FF04DC4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82C3EEF9-F39D-4670-B497-5EF40A94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E6367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5E6367"/>
                </a:solidFill>
                <a:latin typeface="PT Mono"/>
                <a:ea typeface="PT Mono"/>
                <a:cs typeface="PT Mono"/>
              </a:rPr>
              <a:t>08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A4E6A5B0-A5A8-4762-8818-8E321DC22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006CF6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006CF6"/>
                </a:solidFill>
                <a:latin typeface="PT Mono"/>
                <a:ea typeface="PT Mono"/>
                <a:cs typeface="PT Mono"/>
              </a:rPr>
              <a:t>SCOPE AND INVESTMENT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C0C83B9-FA6E-4E5D-B57C-86FA3F1D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52525"/>
            <a:ext cx="8763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Clear deliverables. A tailored proposal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4D6B12B1-A8AB-41E2-AD29-995A057F9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019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We define the work with you, then confirm the investment.</a:t>
            </a:r>
          </a:p>
        </p:txBody>
      </p:sp>
      <p:sp>
        <p:nvSpPr>
          <p:cNvPr id="6" name="item-0-title">
            <a:extLst xmlns:a="http://schemas.openxmlformats.org/drawingml/2006/main">
              <a:ext uri="{FF2B5EF4-FFF2-40B4-BE49-F238E27FC236}">
                <a16:creationId xmlns:a16="http://schemas.microsoft.com/office/drawing/2014/main" id="{850CD025-57FC-4F1F-881C-6E075F11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4057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Production scope</a:t>
            </a:r>
          </a:p>
        </p:txBody>
      </p:sp>
      <p:sp>
        <p:nvSpPr>
          <p:cNvPr id="7" name="item-0-body">
            <a:extLst xmlns:a="http://schemas.openxmlformats.org/drawingml/2006/main">
              <a:ext uri="{FF2B5EF4-FFF2-40B4-BE49-F238E27FC236}">
                <a16:creationId xmlns:a16="http://schemas.microsoft.com/office/drawing/2014/main" id="{7827232F-CEF8-4BC8-B545-5944DB2EB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581400"/>
            <a:ext cx="65436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Session needs, locations, formats, and the assets you want to receive.</a:t>
            </a:r>
          </a:p>
        </p:txBody>
      </p:sp>
      <p:sp>
        <p:nvSpPr>
          <p:cNvPr id="8" name="item-1-title">
            <a:extLst xmlns:a="http://schemas.openxmlformats.org/drawingml/2006/main">
              <a:ext uri="{FF2B5EF4-FFF2-40B4-BE49-F238E27FC236}">
                <a16:creationId xmlns:a16="http://schemas.microsoft.com/office/drawing/2014/main" id="{0A5D8DAF-9E72-497F-9CF5-3263D74BE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4057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Delivery and approvals</a:t>
            </a:r>
          </a:p>
        </p:txBody>
      </p:sp>
      <p:sp>
        <p:nvSpPr>
          <p:cNvPr id="9" name="item-1-body">
            <a:extLst xmlns:a="http://schemas.openxmlformats.org/drawingml/2006/main">
              <a:ext uri="{FF2B5EF4-FFF2-40B4-BE49-F238E27FC236}">
                <a16:creationId xmlns:a16="http://schemas.microsoft.com/office/drawing/2014/main" id="{3B4EAE32-FB0F-438D-BED2-5E8DCC9A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391025"/>
            <a:ext cx="65436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Milestones, review responsibilities, and the agreed delivery date.</a:t>
            </a:r>
          </a:p>
        </p:txBody>
      </p:sp>
      <p:sp>
        <p:nvSpPr>
          <p:cNvPr id="10" name="item-2-title">
            <a:extLst xmlns:a="http://schemas.openxmlformats.org/drawingml/2006/main">
              <a:ext uri="{FF2B5EF4-FFF2-40B4-BE49-F238E27FC236}">
                <a16:creationId xmlns:a16="http://schemas.microsoft.com/office/drawing/2014/main" id="{691F77D4-C4BB-483F-BE8B-39781CE02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4057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6CF6"/>
                </a:solidFill>
                <a:latin typeface="Helvetica Neue"/>
                <a:ea typeface="Helvetica Neue"/>
                <a:cs typeface="Helvetica Neue"/>
              </a:rPr>
              <a:t>Usage and ownership</a:t>
            </a:r>
          </a:p>
        </p:txBody>
      </p:sp>
      <p:sp>
        <p:nvSpPr>
          <p:cNvPr id="11" name="item-2-body">
            <a:extLst xmlns:a="http://schemas.openxmlformats.org/drawingml/2006/main">
              <a:ext uri="{FF2B5EF4-FFF2-40B4-BE49-F238E27FC236}">
                <a16:creationId xmlns:a16="http://schemas.microsoft.com/office/drawing/2014/main" id="{9E3F8092-BC3D-4551-891F-C73F5392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5200650"/>
            <a:ext cx="65436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80E12"/>
                </a:solidFill>
                <a:latin typeface="Helvetica Neue"/>
                <a:ea typeface="Helvetica Neue"/>
                <a:cs typeface="Helvetica Neue"/>
              </a:rPr>
              <a:t>Where the content will run and what rights your project requires.</a:t>
            </a:r>
          </a:p>
        </p:txBody>
      </p:sp>
      <p:sp>
        <p:nvSpPr>
          <p:cNvPr id="12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CD0E7647-5F92-4FAC-9273-606EBE64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00775"/>
            <a:ext cx="108394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E6367"/>
                </a:solidFill>
                <a:latin typeface="Helvetica Neue"/>
                <a:ea typeface="Helvetica Neue"/>
                <a:cs typeface="Helvetica Neue"/>
              </a:rPr>
              <a:t>Pricing follows the agreed scope. We do not list fixed packages or rates here.</a:t>
            </a:r>
          </a:p>
        </p:txBody>
      </p:sp>
    </p:spTree>
    <p:extLst>
      <p:ext uri="{BB962C8B-B14F-4D97-AF65-F5344CB8AC3E}">
        <p14:creationId xmlns:p14="http://schemas.microsoft.com/office/powerpoint/2010/main" val="20933112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E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rand">
            <a:extLst xmlns:a="http://schemas.openxmlformats.org/drawingml/2006/main">
              <a:ext uri="{FF2B5EF4-FFF2-40B4-BE49-F238E27FC236}">
                <a16:creationId xmlns:a16="http://schemas.microsoft.com/office/drawing/2014/main" id="{8DA8FC55-834B-4937-921A-46AED746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CLEVARYN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F3DAF42E-3B17-411D-A03E-942AF263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000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7F3EB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F7F3EB"/>
                </a:solidFill>
                <a:latin typeface="PT Mono"/>
                <a:ea typeface="PT Mono"/>
                <a:cs typeface="PT Mono"/>
              </a:rPr>
              <a:t>09</a:t>
            </a:r>
          </a:p>
        </p:txBody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6535BE4B-E09F-493A-B43A-5F68EED8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81B6FF"/>
                </a:solidFill>
                <a:latin typeface="PT Mono"/>
                <a:ea typeface="PT Mono"/>
                <a:cs typeface="PT Mono"/>
              </a:defRPr>
            </a:pPr>
            <a:r>
              <a:rPr sz="1125" b="0">
                <a:solidFill>
                  <a:srgbClr val="81B6FF"/>
                </a:solidFill>
                <a:latin typeface="PT Mono"/>
                <a:ea typeface="PT Mono"/>
                <a:cs typeface="PT Mono"/>
              </a:rPr>
              <a:t>NEXT STEP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03749D0-11FC-4077-81E9-B84843D9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525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Your next content project starts here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7E351566-0575-4973-91E4-09C15CDE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994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rPr>
              <a:t>Tell us about your business, the content you need, and your preferred timing.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B0934A3-9221-4F65-A8C7-0C43FF7F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9944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BC4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BBC4CB"/>
                </a:solidFill>
                <a:latin typeface="Helvetica Neue"/>
                <a:ea typeface="Helvetica Neue"/>
                <a:cs typeface="Helvetica Neue"/>
              </a:rPr>
              <a:t>We’ll review the brief and help define the next step.</a:t>
            </a:r>
          </a:p>
        </p:txBody>
      </p:sp>
      <p:sp>
        <p:nvSpPr>
          <p:cNvPr id="7" name="cta">
            <a:extLst xmlns:a="http://schemas.openxmlformats.org/drawingml/2006/main">
              <a:ext uri="{FF2B5EF4-FFF2-40B4-BE49-F238E27FC236}">
                <a16:creationId xmlns:a16="http://schemas.microsoft.com/office/drawing/2014/main" id="{3E26C120-93CB-485C-81BC-07AEA70A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9525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81B6FF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00a73a621da646cb"/>
              </a:rPr>
              <a:t>Plan a content project</a:t>
            </a:r>
          </a:p>
        </p:txBody>
      </p:sp>
      <p:sp>
        <p:nvSpPr>
          <p:cNvPr id="8" name="email">
            <a:extLst xmlns:a="http://schemas.openxmlformats.org/drawingml/2006/main">
              <a:ext uri="{FF2B5EF4-FFF2-40B4-BE49-F238E27FC236}">
                <a16:creationId xmlns:a16="http://schemas.microsoft.com/office/drawing/2014/main" id="{3F85408F-3F67-434C-AEB9-13A9EED6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5286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F7F3EB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c93bb120db2e4315"/>
              </a:rPr>
              <a:t>hello@clevaryn.com</a:t>
            </a:r>
          </a:p>
        </p:txBody>
      </p:sp>
      <p:sp>
        <p:nvSpPr>
          <p:cNvPr id="9" name="url">
            <a:extLst xmlns:a="http://schemas.openxmlformats.org/drawingml/2006/main">
              <a:ext uri="{FF2B5EF4-FFF2-40B4-BE49-F238E27FC236}">
                <a16:creationId xmlns:a16="http://schemas.microsoft.com/office/drawing/2014/main" id="{28EC1E44-7751-4944-B5E7-05B8D9D6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6143625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BC4CB"/>
                </a:solidFill>
                <a:latin typeface="PT Mono"/>
                <a:ea typeface="PT Mono"/>
                <a:cs typeface="PT Mono"/>
              </a:defRPr>
            </a:pPr>
            <a:r>
              <a:rPr sz="1275" b="0">
                <a:solidFill>
                  <a:srgbClr val="BBC4CB"/>
                </a:solidFill>
                <a:latin typeface="PT Mono"/>
                <a:ea typeface="PT Mono"/>
                <a:cs typeface="PT Mono"/>
                <a:hlinkClick xmlns:r="http://schemas.openxmlformats.org/officeDocument/2006/relationships" r:id="Rfe32b4f2f683480e"/>
              </a:rPr>
              <a:t>clevaryn.com/contact</a:t>
            </a:r>
          </a:p>
        </p:txBody>
      </p:sp>
    </p:spTree>
    <p:extLst>
      <p:ext uri="{BB962C8B-B14F-4D97-AF65-F5344CB8AC3E}">
        <p14:creationId xmlns:p14="http://schemas.microsoft.com/office/powerpoint/2010/main" val="2071646932"/>
      </p:ext>
    </p:extLst>
  </p:cSld>
</p:sld>
</file>

<file path=ppt/theme/theme1.xml><?xml version="1.0" encoding="utf-8"?>
<a:theme xmlns:a="http://schemas.openxmlformats.org/drawingml/2006/main" name="ChatGPT">
  <a:themeElements>
    <a:clrScheme name="CLEVARYN">
      <a:dk1>
        <a:srgbClr val="080E12"/>
      </a:dk1>
      <a:lt1>
        <a:srgbClr val="F7F3EB"/>
      </a:lt1>
      <a:dk2>
        <a:srgbClr val="5E6367"/>
      </a:dk2>
      <a:lt2>
        <a:srgbClr val="BBC4CB"/>
      </a:lt2>
      <a:accent1>
        <a:srgbClr val="006CF6"/>
      </a:accent1>
      <a:accent2>
        <a:srgbClr val="080E12"/>
      </a:accent2>
      <a:accent3>
        <a:srgbClr val="F7F3EB"/>
      </a:accent3>
      <a:accent4>
        <a:srgbClr val="81B6FF"/>
      </a:accent4>
      <a:accent5>
        <a:srgbClr val="5E6367"/>
      </a:accent5>
      <a:accent6>
        <a:srgbClr val="BBC4CB"/>
      </a:accent6>
      <a:hlink>
        <a:srgbClr val="81B6FF"/>
      </a:hlink>
      <a:folHlink>
        <a:srgbClr val="81B6F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EVARYN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2026-10-03T00:04:50.2450000Z</dcterms:created>
  <dcterms:modified xsi:type="dcterms:W3CDTF">2026-10-03T00:04:50.2450000Z</dcterms:modified>
</coreProperties>
</file>